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81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Storytelling &amp; Hypothesis 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Analytics Internship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| ApexPlanet Software Pvt. Ltd. | Srikanth V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867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Conclusion: Unlocking Growth Through Data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2527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internship project demonstrates the powerful potential of data analytics in transforming business strategy.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4488894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"Age-based segmentation provides </a:t>
            </a:r>
            <a:r>
              <a:rPr lang="en-US" sz="17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actionable insights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that directly impact marketing efficiency and revenue generation."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233743"/>
            <a:ext cx="30480" cy="1236107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57250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embracing data-driven decisions, ApexPlanet Software can achieve sustainable growth and competitive advantage.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077"/>
            <a:ext cx="5380434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Business Challenge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2955" y="3250763"/>
            <a:ext cx="8300799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ApexPlanet Software seeks to optimize its marketing strategies and revenue generation. Currently, there's a lack of clear understanding regarding which customer segments are most profitable and how age influences spending habits.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18473" y="4565094"/>
            <a:ext cx="796528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"Without targeted insights, our marketing efforts may be inefficient."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82955" y="4565094"/>
            <a:ext cx="30480" cy="355402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782955" y="5168622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analysis aims to identify high-value segments and provide data-backed recommendations.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157" y="1753314"/>
            <a:ext cx="4217789" cy="56236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729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at a Glance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678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analysis utilizes the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 Purchase Behavior Dataset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providing a comprehensive view of customer interactions.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85949"/>
            <a:ext cx="1077635" cy="10776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98238" y="3785949"/>
            <a:ext cx="17435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098238" y="4630698"/>
            <a:ext cx="174355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Includes customer age and gender for segmentation.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785949"/>
            <a:ext cx="1077635" cy="10776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29726" y="3785949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429726" y="4276368"/>
            <a:ext cx="17436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Analyzes purchase behavior by city.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785949"/>
            <a:ext cx="1077635" cy="10776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761333" y="3785949"/>
            <a:ext cx="17436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&amp; Value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761333" y="4630698"/>
            <a:ext cx="17436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Details product categories and purchase amounts.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785949"/>
            <a:ext cx="1077635" cy="10776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092940" y="3785949"/>
            <a:ext cx="17436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Payment Methods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2092940" y="4630698"/>
            <a:ext cx="17436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Identifies preferred transaction methods.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6617" y="503396"/>
            <a:ext cx="7697272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Exploratory Data Analysis (EDA) Insights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1506617" y="1174194"/>
            <a:ext cx="1161704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Initial exploration revealed crucial patterns in customer behavior.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205" y="1549241"/>
            <a:ext cx="6777752" cy="58019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08134" y="3125153"/>
            <a:ext cx="2950678" cy="653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Electronics: Top Revenue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25523" y="2927667"/>
            <a:ext cx="2276901" cy="653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Delhi &amp; Bangalore Lead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898690" y="5646008"/>
            <a:ext cx="1974864" cy="653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UPI &amp; Cash Preferred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06617" y="7491651"/>
            <a:ext cx="1161704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These insights lay the groundwork for understanding our most valuable segments and operational strengths.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6405" y="704731"/>
            <a:ext cx="346638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KPI Dashboard Summary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2666405" y="1201698"/>
            <a:ext cx="9297591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dashboard was developed to track performance, focusing on key metrics.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2666405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" name="Shape 3"/>
          <p:cNvSpPr/>
          <p:nvPr/>
        </p:nvSpPr>
        <p:spPr>
          <a:xfrm>
            <a:off x="2827972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2989540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" name="Shape 5"/>
          <p:cNvSpPr/>
          <p:nvPr/>
        </p:nvSpPr>
        <p:spPr>
          <a:xfrm>
            <a:off x="3151108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" name="Shape 6"/>
          <p:cNvSpPr/>
          <p:nvPr/>
        </p:nvSpPr>
        <p:spPr>
          <a:xfrm>
            <a:off x="3312676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" name="Shape 7"/>
          <p:cNvSpPr/>
          <p:nvPr/>
        </p:nvSpPr>
        <p:spPr>
          <a:xfrm>
            <a:off x="3474244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" name="Shape 8"/>
          <p:cNvSpPr/>
          <p:nvPr/>
        </p:nvSpPr>
        <p:spPr>
          <a:xfrm>
            <a:off x="3635812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1" name="Shape 9"/>
          <p:cNvSpPr/>
          <p:nvPr/>
        </p:nvSpPr>
        <p:spPr>
          <a:xfrm>
            <a:off x="3797379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2" name="Shape 10"/>
          <p:cNvSpPr/>
          <p:nvPr/>
        </p:nvSpPr>
        <p:spPr>
          <a:xfrm>
            <a:off x="3958947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" name="Shape 11"/>
          <p:cNvSpPr/>
          <p:nvPr/>
        </p:nvSpPr>
        <p:spPr>
          <a:xfrm>
            <a:off x="4120515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" name="Shape 12"/>
          <p:cNvSpPr/>
          <p:nvPr/>
        </p:nvSpPr>
        <p:spPr>
          <a:xfrm>
            <a:off x="2666405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" name="Shape 13"/>
          <p:cNvSpPr/>
          <p:nvPr/>
        </p:nvSpPr>
        <p:spPr>
          <a:xfrm>
            <a:off x="2827972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" name="Shape 14"/>
          <p:cNvSpPr/>
          <p:nvPr/>
        </p:nvSpPr>
        <p:spPr>
          <a:xfrm>
            <a:off x="2989540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" name="Shape 15"/>
          <p:cNvSpPr/>
          <p:nvPr/>
        </p:nvSpPr>
        <p:spPr>
          <a:xfrm>
            <a:off x="3151108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3312676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" name="Shape 17"/>
          <p:cNvSpPr/>
          <p:nvPr/>
        </p:nvSpPr>
        <p:spPr>
          <a:xfrm>
            <a:off x="3474244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" name="Shape 18"/>
          <p:cNvSpPr/>
          <p:nvPr/>
        </p:nvSpPr>
        <p:spPr>
          <a:xfrm>
            <a:off x="3635812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1" name="Shape 19"/>
          <p:cNvSpPr/>
          <p:nvPr/>
        </p:nvSpPr>
        <p:spPr>
          <a:xfrm>
            <a:off x="3797379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" name="Shape 20"/>
          <p:cNvSpPr/>
          <p:nvPr/>
        </p:nvSpPr>
        <p:spPr>
          <a:xfrm>
            <a:off x="3958947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" name="Shape 21"/>
          <p:cNvSpPr/>
          <p:nvPr/>
        </p:nvSpPr>
        <p:spPr>
          <a:xfrm>
            <a:off x="4120515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" name="Shape 22"/>
          <p:cNvSpPr/>
          <p:nvPr/>
        </p:nvSpPr>
        <p:spPr>
          <a:xfrm>
            <a:off x="2666405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" name="Shape 23"/>
          <p:cNvSpPr/>
          <p:nvPr/>
        </p:nvSpPr>
        <p:spPr>
          <a:xfrm>
            <a:off x="2827972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" name="Shape 24"/>
          <p:cNvSpPr/>
          <p:nvPr/>
        </p:nvSpPr>
        <p:spPr>
          <a:xfrm>
            <a:off x="2989540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" name="Shape 25"/>
          <p:cNvSpPr/>
          <p:nvPr/>
        </p:nvSpPr>
        <p:spPr>
          <a:xfrm>
            <a:off x="3151108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" name="Shape 26"/>
          <p:cNvSpPr/>
          <p:nvPr/>
        </p:nvSpPr>
        <p:spPr>
          <a:xfrm>
            <a:off x="3312676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" name="Shape 27"/>
          <p:cNvSpPr/>
          <p:nvPr/>
        </p:nvSpPr>
        <p:spPr>
          <a:xfrm>
            <a:off x="3474244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" name="Shape 28"/>
          <p:cNvSpPr/>
          <p:nvPr/>
        </p:nvSpPr>
        <p:spPr>
          <a:xfrm>
            <a:off x="3635812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1" name="Shape 29"/>
          <p:cNvSpPr/>
          <p:nvPr/>
        </p:nvSpPr>
        <p:spPr>
          <a:xfrm>
            <a:off x="3797379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" name="Shape 30"/>
          <p:cNvSpPr/>
          <p:nvPr/>
        </p:nvSpPr>
        <p:spPr>
          <a:xfrm>
            <a:off x="3958947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" name="Shape 31"/>
          <p:cNvSpPr/>
          <p:nvPr/>
        </p:nvSpPr>
        <p:spPr>
          <a:xfrm>
            <a:off x="4120515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" name="Shape 32"/>
          <p:cNvSpPr/>
          <p:nvPr/>
        </p:nvSpPr>
        <p:spPr>
          <a:xfrm>
            <a:off x="2666405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" name="Shape 33"/>
          <p:cNvSpPr/>
          <p:nvPr/>
        </p:nvSpPr>
        <p:spPr>
          <a:xfrm>
            <a:off x="2827972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" name="Shape 34"/>
          <p:cNvSpPr/>
          <p:nvPr/>
        </p:nvSpPr>
        <p:spPr>
          <a:xfrm>
            <a:off x="2989540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" name="Shape 35"/>
          <p:cNvSpPr/>
          <p:nvPr/>
        </p:nvSpPr>
        <p:spPr>
          <a:xfrm>
            <a:off x="3151108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" name="Shape 36"/>
          <p:cNvSpPr/>
          <p:nvPr/>
        </p:nvSpPr>
        <p:spPr>
          <a:xfrm>
            <a:off x="3312676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" name="Shape 37"/>
          <p:cNvSpPr/>
          <p:nvPr/>
        </p:nvSpPr>
        <p:spPr>
          <a:xfrm>
            <a:off x="3474244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" name="Shape 38"/>
          <p:cNvSpPr/>
          <p:nvPr/>
        </p:nvSpPr>
        <p:spPr>
          <a:xfrm>
            <a:off x="3635812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" name="Shape 39"/>
          <p:cNvSpPr/>
          <p:nvPr/>
        </p:nvSpPr>
        <p:spPr>
          <a:xfrm>
            <a:off x="3797379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2" name="Shape 40"/>
          <p:cNvSpPr/>
          <p:nvPr/>
        </p:nvSpPr>
        <p:spPr>
          <a:xfrm>
            <a:off x="3958947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3" name="Shape 41"/>
          <p:cNvSpPr/>
          <p:nvPr/>
        </p:nvSpPr>
        <p:spPr>
          <a:xfrm>
            <a:off x="4120515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4" name="Shape 42"/>
          <p:cNvSpPr/>
          <p:nvPr/>
        </p:nvSpPr>
        <p:spPr>
          <a:xfrm>
            <a:off x="2666405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5" name="Shape 43"/>
          <p:cNvSpPr/>
          <p:nvPr/>
        </p:nvSpPr>
        <p:spPr>
          <a:xfrm>
            <a:off x="2827972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6" name="Shape 44"/>
          <p:cNvSpPr/>
          <p:nvPr/>
        </p:nvSpPr>
        <p:spPr>
          <a:xfrm>
            <a:off x="2989540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7" name="Shape 45"/>
          <p:cNvSpPr/>
          <p:nvPr/>
        </p:nvSpPr>
        <p:spPr>
          <a:xfrm>
            <a:off x="3151108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8" name="Shape 46"/>
          <p:cNvSpPr/>
          <p:nvPr/>
        </p:nvSpPr>
        <p:spPr>
          <a:xfrm>
            <a:off x="3312676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9" name="Shape 47"/>
          <p:cNvSpPr/>
          <p:nvPr/>
        </p:nvSpPr>
        <p:spPr>
          <a:xfrm>
            <a:off x="3474244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0" name="Shape 48"/>
          <p:cNvSpPr/>
          <p:nvPr/>
        </p:nvSpPr>
        <p:spPr>
          <a:xfrm>
            <a:off x="3635812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1" name="Shape 49"/>
          <p:cNvSpPr/>
          <p:nvPr/>
        </p:nvSpPr>
        <p:spPr>
          <a:xfrm>
            <a:off x="3797379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2" name="Shape 50"/>
          <p:cNvSpPr/>
          <p:nvPr/>
        </p:nvSpPr>
        <p:spPr>
          <a:xfrm>
            <a:off x="3958947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3" name="Shape 51"/>
          <p:cNvSpPr/>
          <p:nvPr/>
        </p:nvSpPr>
        <p:spPr>
          <a:xfrm>
            <a:off x="4120515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4" name="Shape 52"/>
          <p:cNvSpPr/>
          <p:nvPr/>
        </p:nvSpPr>
        <p:spPr>
          <a:xfrm>
            <a:off x="2666405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5" name="Shape 53"/>
          <p:cNvSpPr/>
          <p:nvPr/>
        </p:nvSpPr>
        <p:spPr>
          <a:xfrm>
            <a:off x="2827972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6" name="Shape 54"/>
          <p:cNvSpPr/>
          <p:nvPr/>
        </p:nvSpPr>
        <p:spPr>
          <a:xfrm>
            <a:off x="2989540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7" name="Shape 55"/>
          <p:cNvSpPr/>
          <p:nvPr/>
        </p:nvSpPr>
        <p:spPr>
          <a:xfrm>
            <a:off x="3151108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8" name="Shape 56"/>
          <p:cNvSpPr/>
          <p:nvPr/>
        </p:nvSpPr>
        <p:spPr>
          <a:xfrm>
            <a:off x="3312676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59" name="Shape 57"/>
          <p:cNvSpPr/>
          <p:nvPr/>
        </p:nvSpPr>
        <p:spPr>
          <a:xfrm>
            <a:off x="3474244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0" name="Shape 58"/>
          <p:cNvSpPr/>
          <p:nvPr/>
        </p:nvSpPr>
        <p:spPr>
          <a:xfrm>
            <a:off x="3635812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1" name="Shape 59"/>
          <p:cNvSpPr/>
          <p:nvPr/>
        </p:nvSpPr>
        <p:spPr>
          <a:xfrm>
            <a:off x="3797379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2" name="Shape 60"/>
          <p:cNvSpPr/>
          <p:nvPr/>
        </p:nvSpPr>
        <p:spPr>
          <a:xfrm>
            <a:off x="3958947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3" name="Shape 61"/>
          <p:cNvSpPr/>
          <p:nvPr/>
        </p:nvSpPr>
        <p:spPr>
          <a:xfrm>
            <a:off x="4120515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4" name="Shape 62"/>
          <p:cNvSpPr/>
          <p:nvPr/>
        </p:nvSpPr>
        <p:spPr>
          <a:xfrm>
            <a:off x="2666405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5" name="Shape 63"/>
          <p:cNvSpPr/>
          <p:nvPr/>
        </p:nvSpPr>
        <p:spPr>
          <a:xfrm>
            <a:off x="2827972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6" name="Shape 64"/>
          <p:cNvSpPr/>
          <p:nvPr/>
        </p:nvSpPr>
        <p:spPr>
          <a:xfrm>
            <a:off x="2989540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7" name="Shape 65"/>
          <p:cNvSpPr/>
          <p:nvPr/>
        </p:nvSpPr>
        <p:spPr>
          <a:xfrm>
            <a:off x="3151108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8" name="Shape 66"/>
          <p:cNvSpPr/>
          <p:nvPr/>
        </p:nvSpPr>
        <p:spPr>
          <a:xfrm>
            <a:off x="3312676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69" name="Shape 67"/>
          <p:cNvSpPr/>
          <p:nvPr/>
        </p:nvSpPr>
        <p:spPr>
          <a:xfrm>
            <a:off x="3474244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0" name="Shape 68"/>
          <p:cNvSpPr/>
          <p:nvPr/>
        </p:nvSpPr>
        <p:spPr>
          <a:xfrm>
            <a:off x="3635812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1" name="Shape 69"/>
          <p:cNvSpPr/>
          <p:nvPr/>
        </p:nvSpPr>
        <p:spPr>
          <a:xfrm>
            <a:off x="3797379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2" name="Shape 70"/>
          <p:cNvSpPr/>
          <p:nvPr/>
        </p:nvSpPr>
        <p:spPr>
          <a:xfrm>
            <a:off x="3958947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3" name="Shape 71"/>
          <p:cNvSpPr/>
          <p:nvPr/>
        </p:nvSpPr>
        <p:spPr>
          <a:xfrm>
            <a:off x="4120515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4" name="Shape 72"/>
          <p:cNvSpPr/>
          <p:nvPr/>
        </p:nvSpPr>
        <p:spPr>
          <a:xfrm>
            <a:off x="2666405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5" name="Shape 73"/>
          <p:cNvSpPr/>
          <p:nvPr/>
        </p:nvSpPr>
        <p:spPr>
          <a:xfrm>
            <a:off x="2827972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6" name="Shape 74"/>
          <p:cNvSpPr/>
          <p:nvPr/>
        </p:nvSpPr>
        <p:spPr>
          <a:xfrm>
            <a:off x="2989540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7" name="Shape 75"/>
          <p:cNvSpPr/>
          <p:nvPr/>
        </p:nvSpPr>
        <p:spPr>
          <a:xfrm>
            <a:off x="3151108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8" name="Shape 76"/>
          <p:cNvSpPr/>
          <p:nvPr/>
        </p:nvSpPr>
        <p:spPr>
          <a:xfrm>
            <a:off x="3312676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79" name="Shape 77"/>
          <p:cNvSpPr/>
          <p:nvPr/>
        </p:nvSpPr>
        <p:spPr>
          <a:xfrm>
            <a:off x="3474244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0" name="Shape 78"/>
          <p:cNvSpPr/>
          <p:nvPr/>
        </p:nvSpPr>
        <p:spPr>
          <a:xfrm>
            <a:off x="3635812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1" name="Shape 79"/>
          <p:cNvSpPr/>
          <p:nvPr/>
        </p:nvSpPr>
        <p:spPr>
          <a:xfrm>
            <a:off x="3797379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2" name="Shape 80"/>
          <p:cNvSpPr/>
          <p:nvPr/>
        </p:nvSpPr>
        <p:spPr>
          <a:xfrm>
            <a:off x="3958947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3" name="Shape 81"/>
          <p:cNvSpPr/>
          <p:nvPr/>
        </p:nvSpPr>
        <p:spPr>
          <a:xfrm>
            <a:off x="4120515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4" name="Shape 82"/>
          <p:cNvSpPr/>
          <p:nvPr/>
        </p:nvSpPr>
        <p:spPr>
          <a:xfrm>
            <a:off x="2666405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5" name="Shape 83"/>
          <p:cNvSpPr/>
          <p:nvPr/>
        </p:nvSpPr>
        <p:spPr>
          <a:xfrm>
            <a:off x="2827972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6" name="Shape 84"/>
          <p:cNvSpPr/>
          <p:nvPr/>
        </p:nvSpPr>
        <p:spPr>
          <a:xfrm>
            <a:off x="2989540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7" name="Shape 85"/>
          <p:cNvSpPr/>
          <p:nvPr/>
        </p:nvSpPr>
        <p:spPr>
          <a:xfrm>
            <a:off x="3151108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8" name="Shape 86"/>
          <p:cNvSpPr/>
          <p:nvPr/>
        </p:nvSpPr>
        <p:spPr>
          <a:xfrm>
            <a:off x="3312676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89" name="Shape 87"/>
          <p:cNvSpPr/>
          <p:nvPr/>
        </p:nvSpPr>
        <p:spPr>
          <a:xfrm>
            <a:off x="3474244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0" name="Shape 88"/>
          <p:cNvSpPr/>
          <p:nvPr/>
        </p:nvSpPr>
        <p:spPr>
          <a:xfrm>
            <a:off x="3635812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1" name="Shape 89"/>
          <p:cNvSpPr/>
          <p:nvPr/>
        </p:nvSpPr>
        <p:spPr>
          <a:xfrm>
            <a:off x="3797379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2" name="Shape 90"/>
          <p:cNvSpPr/>
          <p:nvPr/>
        </p:nvSpPr>
        <p:spPr>
          <a:xfrm>
            <a:off x="3958947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3" name="Shape 91"/>
          <p:cNvSpPr/>
          <p:nvPr/>
        </p:nvSpPr>
        <p:spPr>
          <a:xfrm>
            <a:off x="4120515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4" name="Shape 92"/>
          <p:cNvSpPr/>
          <p:nvPr/>
        </p:nvSpPr>
        <p:spPr>
          <a:xfrm>
            <a:off x="2666405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5" name="Shape 93"/>
          <p:cNvSpPr/>
          <p:nvPr/>
        </p:nvSpPr>
        <p:spPr>
          <a:xfrm>
            <a:off x="2827972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6" name="Shape 94"/>
          <p:cNvSpPr/>
          <p:nvPr/>
        </p:nvSpPr>
        <p:spPr>
          <a:xfrm>
            <a:off x="2989540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7" name="Shape 95"/>
          <p:cNvSpPr/>
          <p:nvPr/>
        </p:nvSpPr>
        <p:spPr>
          <a:xfrm>
            <a:off x="3151108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8" name="Shape 96"/>
          <p:cNvSpPr/>
          <p:nvPr/>
        </p:nvSpPr>
        <p:spPr>
          <a:xfrm>
            <a:off x="3312676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99" name="Shape 97"/>
          <p:cNvSpPr/>
          <p:nvPr/>
        </p:nvSpPr>
        <p:spPr>
          <a:xfrm>
            <a:off x="3474244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0" name="Shape 98"/>
          <p:cNvSpPr/>
          <p:nvPr/>
        </p:nvSpPr>
        <p:spPr>
          <a:xfrm>
            <a:off x="3635812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1" name="Shape 99"/>
          <p:cNvSpPr/>
          <p:nvPr/>
        </p:nvSpPr>
        <p:spPr>
          <a:xfrm>
            <a:off x="3797379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2" name="Shape 100"/>
          <p:cNvSpPr/>
          <p:nvPr/>
        </p:nvSpPr>
        <p:spPr>
          <a:xfrm>
            <a:off x="3958947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3" name="Shape 101"/>
          <p:cNvSpPr/>
          <p:nvPr/>
        </p:nvSpPr>
        <p:spPr>
          <a:xfrm>
            <a:off x="4120515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04" name="Text 102"/>
          <p:cNvSpPr/>
          <p:nvPr/>
        </p:nvSpPr>
        <p:spPr>
          <a:xfrm>
            <a:off x="2666405" y="3287792"/>
            <a:ext cx="1104781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100%</a:t>
            </a:r>
            <a:endParaRPr lang="en-US" sz="3150" dirty="0"/>
          </a:p>
        </p:txBody>
      </p:sp>
      <p:sp>
        <p:nvSpPr>
          <p:cNvPr id="105" name="Text 103"/>
          <p:cNvSpPr/>
          <p:nvPr/>
        </p:nvSpPr>
        <p:spPr>
          <a:xfrm>
            <a:off x="2666405" y="3852982"/>
            <a:ext cx="1684258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Sales</a:t>
            </a:r>
            <a:endParaRPr lang="en-US" sz="1300" dirty="0"/>
          </a:p>
        </p:txBody>
      </p:sp>
      <p:sp>
        <p:nvSpPr>
          <p:cNvPr id="106" name="Text 104"/>
          <p:cNvSpPr/>
          <p:nvPr/>
        </p:nvSpPr>
        <p:spPr>
          <a:xfrm>
            <a:off x="2666405" y="4111466"/>
            <a:ext cx="4598789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Overall revenue generated.</a:t>
            </a:r>
            <a:endParaRPr lang="en-US" sz="1050" dirty="0"/>
          </a:p>
        </p:txBody>
      </p:sp>
      <p:sp>
        <p:nvSpPr>
          <p:cNvPr id="107" name="Shape 105"/>
          <p:cNvSpPr/>
          <p:nvPr/>
        </p:nvSpPr>
        <p:spPr>
          <a:xfrm>
            <a:off x="7365206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8" name="Shape 106"/>
          <p:cNvSpPr/>
          <p:nvPr/>
        </p:nvSpPr>
        <p:spPr>
          <a:xfrm>
            <a:off x="7526774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9" name="Shape 107"/>
          <p:cNvSpPr/>
          <p:nvPr/>
        </p:nvSpPr>
        <p:spPr>
          <a:xfrm>
            <a:off x="7688342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0" name="Shape 108"/>
          <p:cNvSpPr/>
          <p:nvPr/>
        </p:nvSpPr>
        <p:spPr>
          <a:xfrm>
            <a:off x="7849910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1" name="Shape 109"/>
          <p:cNvSpPr/>
          <p:nvPr/>
        </p:nvSpPr>
        <p:spPr>
          <a:xfrm>
            <a:off x="8011478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2" name="Shape 110"/>
          <p:cNvSpPr/>
          <p:nvPr/>
        </p:nvSpPr>
        <p:spPr>
          <a:xfrm>
            <a:off x="8173045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3" name="Shape 111"/>
          <p:cNvSpPr/>
          <p:nvPr/>
        </p:nvSpPr>
        <p:spPr>
          <a:xfrm>
            <a:off x="8334613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4" name="Shape 112"/>
          <p:cNvSpPr/>
          <p:nvPr/>
        </p:nvSpPr>
        <p:spPr>
          <a:xfrm>
            <a:off x="8496181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5" name="Shape 113"/>
          <p:cNvSpPr/>
          <p:nvPr/>
        </p:nvSpPr>
        <p:spPr>
          <a:xfrm>
            <a:off x="8657749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6" name="Shape 114"/>
          <p:cNvSpPr/>
          <p:nvPr/>
        </p:nvSpPr>
        <p:spPr>
          <a:xfrm>
            <a:off x="8819317" y="153078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7" name="Shape 115"/>
          <p:cNvSpPr/>
          <p:nvPr/>
        </p:nvSpPr>
        <p:spPr>
          <a:xfrm>
            <a:off x="7365206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8" name="Shape 116"/>
          <p:cNvSpPr/>
          <p:nvPr/>
        </p:nvSpPr>
        <p:spPr>
          <a:xfrm>
            <a:off x="7526774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9" name="Shape 117"/>
          <p:cNvSpPr/>
          <p:nvPr/>
        </p:nvSpPr>
        <p:spPr>
          <a:xfrm>
            <a:off x="7688342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0" name="Shape 118"/>
          <p:cNvSpPr/>
          <p:nvPr/>
        </p:nvSpPr>
        <p:spPr>
          <a:xfrm>
            <a:off x="7849910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1" name="Shape 119"/>
          <p:cNvSpPr/>
          <p:nvPr/>
        </p:nvSpPr>
        <p:spPr>
          <a:xfrm>
            <a:off x="8011478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2" name="Shape 120"/>
          <p:cNvSpPr/>
          <p:nvPr/>
        </p:nvSpPr>
        <p:spPr>
          <a:xfrm>
            <a:off x="8173045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3" name="Shape 121"/>
          <p:cNvSpPr/>
          <p:nvPr/>
        </p:nvSpPr>
        <p:spPr>
          <a:xfrm>
            <a:off x="8334613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4" name="Shape 122"/>
          <p:cNvSpPr/>
          <p:nvPr/>
        </p:nvSpPr>
        <p:spPr>
          <a:xfrm>
            <a:off x="8496181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5" name="Shape 123"/>
          <p:cNvSpPr/>
          <p:nvPr/>
        </p:nvSpPr>
        <p:spPr>
          <a:xfrm>
            <a:off x="8657749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6" name="Shape 124"/>
          <p:cNvSpPr/>
          <p:nvPr/>
        </p:nvSpPr>
        <p:spPr>
          <a:xfrm>
            <a:off x="8819317" y="169235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7" name="Shape 125"/>
          <p:cNvSpPr/>
          <p:nvPr/>
        </p:nvSpPr>
        <p:spPr>
          <a:xfrm>
            <a:off x="7365206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28" name="Shape 126"/>
          <p:cNvSpPr/>
          <p:nvPr/>
        </p:nvSpPr>
        <p:spPr>
          <a:xfrm>
            <a:off x="7526774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29" name="Shape 127"/>
          <p:cNvSpPr/>
          <p:nvPr/>
        </p:nvSpPr>
        <p:spPr>
          <a:xfrm>
            <a:off x="7688342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0" name="Shape 128"/>
          <p:cNvSpPr/>
          <p:nvPr/>
        </p:nvSpPr>
        <p:spPr>
          <a:xfrm>
            <a:off x="7849910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1" name="Shape 129"/>
          <p:cNvSpPr/>
          <p:nvPr/>
        </p:nvSpPr>
        <p:spPr>
          <a:xfrm>
            <a:off x="8011478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2" name="Shape 130"/>
          <p:cNvSpPr/>
          <p:nvPr/>
        </p:nvSpPr>
        <p:spPr>
          <a:xfrm>
            <a:off x="8173045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3" name="Shape 131"/>
          <p:cNvSpPr/>
          <p:nvPr/>
        </p:nvSpPr>
        <p:spPr>
          <a:xfrm>
            <a:off x="8334613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4" name="Shape 132"/>
          <p:cNvSpPr/>
          <p:nvPr/>
        </p:nvSpPr>
        <p:spPr>
          <a:xfrm>
            <a:off x="8496181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5" name="Shape 133"/>
          <p:cNvSpPr/>
          <p:nvPr/>
        </p:nvSpPr>
        <p:spPr>
          <a:xfrm>
            <a:off x="8657749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6" name="Shape 134"/>
          <p:cNvSpPr/>
          <p:nvPr/>
        </p:nvSpPr>
        <p:spPr>
          <a:xfrm>
            <a:off x="8819317" y="185392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7" name="Shape 135"/>
          <p:cNvSpPr/>
          <p:nvPr/>
        </p:nvSpPr>
        <p:spPr>
          <a:xfrm>
            <a:off x="7365206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8" name="Shape 136"/>
          <p:cNvSpPr/>
          <p:nvPr/>
        </p:nvSpPr>
        <p:spPr>
          <a:xfrm>
            <a:off x="7526774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39" name="Shape 137"/>
          <p:cNvSpPr/>
          <p:nvPr/>
        </p:nvSpPr>
        <p:spPr>
          <a:xfrm>
            <a:off x="7688342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0" name="Shape 138"/>
          <p:cNvSpPr/>
          <p:nvPr/>
        </p:nvSpPr>
        <p:spPr>
          <a:xfrm>
            <a:off x="7849910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1" name="Shape 139"/>
          <p:cNvSpPr/>
          <p:nvPr/>
        </p:nvSpPr>
        <p:spPr>
          <a:xfrm>
            <a:off x="8011478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2" name="Shape 140"/>
          <p:cNvSpPr/>
          <p:nvPr/>
        </p:nvSpPr>
        <p:spPr>
          <a:xfrm>
            <a:off x="8173045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3" name="Shape 141"/>
          <p:cNvSpPr/>
          <p:nvPr/>
        </p:nvSpPr>
        <p:spPr>
          <a:xfrm>
            <a:off x="8334613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4" name="Shape 142"/>
          <p:cNvSpPr/>
          <p:nvPr/>
        </p:nvSpPr>
        <p:spPr>
          <a:xfrm>
            <a:off x="8496181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5" name="Shape 143"/>
          <p:cNvSpPr/>
          <p:nvPr/>
        </p:nvSpPr>
        <p:spPr>
          <a:xfrm>
            <a:off x="8657749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6" name="Shape 144"/>
          <p:cNvSpPr/>
          <p:nvPr/>
        </p:nvSpPr>
        <p:spPr>
          <a:xfrm>
            <a:off x="8819317" y="2015490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7" name="Shape 145"/>
          <p:cNvSpPr/>
          <p:nvPr/>
        </p:nvSpPr>
        <p:spPr>
          <a:xfrm>
            <a:off x="7365206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8" name="Shape 146"/>
          <p:cNvSpPr/>
          <p:nvPr/>
        </p:nvSpPr>
        <p:spPr>
          <a:xfrm>
            <a:off x="7526774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49" name="Shape 147"/>
          <p:cNvSpPr/>
          <p:nvPr/>
        </p:nvSpPr>
        <p:spPr>
          <a:xfrm>
            <a:off x="7688342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0" name="Shape 148"/>
          <p:cNvSpPr/>
          <p:nvPr/>
        </p:nvSpPr>
        <p:spPr>
          <a:xfrm>
            <a:off x="7849910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1" name="Shape 149"/>
          <p:cNvSpPr/>
          <p:nvPr/>
        </p:nvSpPr>
        <p:spPr>
          <a:xfrm>
            <a:off x="8011478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2" name="Shape 150"/>
          <p:cNvSpPr/>
          <p:nvPr/>
        </p:nvSpPr>
        <p:spPr>
          <a:xfrm>
            <a:off x="8173045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3" name="Shape 151"/>
          <p:cNvSpPr/>
          <p:nvPr/>
        </p:nvSpPr>
        <p:spPr>
          <a:xfrm>
            <a:off x="8334613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4" name="Shape 152"/>
          <p:cNvSpPr/>
          <p:nvPr/>
        </p:nvSpPr>
        <p:spPr>
          <a:xfrm>
            <a:off x="8496181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5" name="Shape 153"/>
          <p:cNvSpPr/>
          <p:nvPr/>
        </p:nvSpPr>
        <p:spPr>
          <a:xfrm>
            <a:off x="8657749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6" name="Shape 154"/>
          <p:cNvSpPr/>
          <p:nvPr/>
        </p:nvSpPr>
        <p:spPr>
          <a:xfrm>
            <a:off x="8819317" y="217705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7" name="Shape 155"/>
          <p:cNvSpPr/>
          <p:nvPr/>
        </p:nvSpPr>
        <p:spPr>
          <a:xfrm>
            <a:off x="7365206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8" name="Shape 156"/>
          <p:cNvSpPr/>
          <p:nvPr/>
        </p:nvSpPr>
        <p:spPr>
          <a:xfrm>
            <a:off x="7526774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59" name="Shape 157"/>
          <p:cNvSpPr/>
          <p:nvPr/>
        </p:nvSpPr>
        <p:spPr>
          <a:xfrm>
            <a:off x="7688342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0" name="Shape 158"/>
          <p:cNvSpPr/>
          <p:nvPr/>
        </p:nvSpPr>
        <p:spPr>
          <a:xfrm>
            <a:off x="7849910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1" name="Shape 159"/>
          <p:cNvSpPr/>
          <p:nvPr/>
        </p:nvSpPr>
        <p:spPr>
          <a:xfrm>
            <a:off x="8011478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2" name="Shape 160"/>
          <p:cNvSpPr/>
          <p:nvPr/>
        </p:nvSpPr>
        <p:spPr>
          <a:xfrm>
            <a:off x="8173045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3" name="Shape 161"/>
          <p:cNvSpPr/>
          <p:nvPr/>
        </p:nvSpPr>
        <p:spPr>
          <a:xfrm>
            <a:off x="8334613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4" name="Shape 162"/>
          <p:cNvSpPr/>
          <p:nvPr/>
        </p:nvSpPr>
        <p:spPr>
          <a:xfrm>
            <a:off x="8496181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5" name="Shape 163"/>
          <p:cNvSpPr/>
          <p:nvPr/>
        </p:nvSpPr>
        <p:spPr>
          <a:xfrm>
            <a:off x="8657749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6" name="Shape 164"/>
          <p:cNvSpPr/>
          <p:nvPr/>
        </p:nvSpPr>
        <p:spPr>
          <a:xfrm>
            <a:off x="8819317" y="23386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7" name="Shape 165"/>
          <p:cNvSpPr/>
          <p:nvPr/>
        </p:nvSpPr>
        <p:spPr>
          <a:xfrm>
            <a:off x="7365206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8" name="Shape 166"/>
          <p:cNvSpPr/>
          <p:nvPr/>
        </p:nvSpPr>
        <p:spPr>
          <a:xfrm>
            <a:off x="7526774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69" name="Shape 167"/>
          <p:cNvSpPr/>
          <p:nvPr/>
        </p:nvSpPr>
        <p:spPr>
          <a:xfrm>
            <a:off x="7688342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0" name="Shape 168"/>
          <p:cNvSpPr/>
          <p:nvPr/>
        </p:nvSpPr>
        <p:spPr>
          <a:xfrm>
            <a:off x="7849910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1" name="Shape 169"/>
          <p:cNvSpPr/>
          <p:nvPr/>
        </p:nvSpPr>
        <p:spPr>
          <a:xfrm>
            <a:off x="8011478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2" name="Shape 170"/>
          <p:cNvSpPr/>
          <p:nvPr/>
        </p:nvSpPr>
        <p:spPr>
          <a:xfrm>
            <a:off x="8173045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3" name="Shape 171"/>
          <p:cNvSpPr/>
          <p:nvPr/>
        </p:nvSpPr>
        <p:spPr>
          <a:xfrm>
            <a:off x="8334613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4" name="Shape 172"/>
          <p:cNvSpPr/>
          <p:nvPr/>
        </p:nvSpPr>
        <p:spPr>
          <a:xfrm>
            <a:off x="8496181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5" name="Shape 173"/>
          <p:cNvSpPr/>
          <p:nvPr/>
        </p:nvSpPr>
        <p:spPr>
          <a:xfrm>
            <a:off x="8657749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6" name="Shape 174"/>
          <p:cNvSpPr/>
          <p:nvPr/>
        </p:nvSpPr>
        <p:spPr>
          <a:xfrm>
            <a:off x="8819317" y="250019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7" name="Shape 175"/>
          <p:cNvSpPr/>
          <p:nvPr/>
        </p:nvSpPr>
        <p:spPr>
          <a:xfrm>
            <a:off x="7365206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8" name="Shape 176"/>
          <p:cNvSpPr/>
          <p:nvPr/>
        </p:nvSpPr>
        <p:spPr>
          <a:xfrm>
            <a:off x="7526774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79" name="Shape 177"/>
          <p:cNvSpPr/>
          <p:nvPr/>
        </p:nvSpPr>
        <p:spPr>
          <a:xfrm>
            <a:off x="7688342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0" name="Shape 178"/>
          <p:cNvSpPr/>
          <p:nvPr/>
        </p:nvSpPr>
        <p:spPr>
          <a:xfrm>
            <a:off x="7849910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1" name="Shape 179"/>
          <p:cNvSpPr/>
          <p:nvPr/>
        </p:nvSpPr>
        <p:spPr>
          <a:xfrm>
            <a:off x="8011478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2" name="Shape 180"/>
          <p:cNvSpPr/>
          <p:nvPr/>
        </p:nvSpPr>
        <p:spPr>
          <a:xfrm>
            <a:off x="8173045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3" name="Shape 181"/>
          <p:cNvSpPr/>
          <p:nvPr/>
        </p:nvSpPr>
        <p:spPr>
          <a:xfrm>
            <a:off x="8334613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4" name="Shape 182"/>
          <p:cNvSpPr/>
          <p:nvPr/>
        </p:nvSpPr>
        <p:spPr>
          <a:xfrm>
            <a:off x="8496181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5" name="Shape 183"/>
          <p:cNvSpPr/>
          <p:nvPr/>
        </p:nvSpPr>
        <p:spPr>
          <a:xfrm>
            <a:off x="8657749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6" name="Shape 184"/>
          <p:cNvSpPr/>
          <p:nvPr/>
        </p:nvSpPr>
        <p:spPr>
          <a:xfrm>
            <a:off x="8819317" y="266176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7" name="Shape 185"/>
          <p:cNvSpPr/>
          <p:nvPr/>
        </p:nvSpPr>
        <p:spPr>
          <a:xfrm>
            <a:off x="7365206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8" name="Shape 186"/>
          <p:cNvSpPr/>
          <p:nvPr/>
        </p:nvSpPr>
        <p:spPr>
          <a:xfrm>
            <a:off x="7526774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89" name="Shape 187"/>
          <p:cNvSpPr/>
          <p:nvPr/>
        </p:nvSpPr>
        <p:spPr>
          <a:xfrm>
            <a:off x="7688342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0" name="Shape 188"/>
          <p:cNvSpPr/>
          <p:nvPr/>
        </p:nvSpPr>
        <p:spPr>
          <a:xfrm>
            <a:off x="7849910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1" name="Shape 189"/>
          <p:cNvSpPr/>
          <p:nvPr/>
        </p:nvSpPr>
        <p:spPr>
          <a:xfrm>
            <a:off x="8011478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2" name="Shape 190"/>
          <p:cNvSpPr/>
          <p:nvPr/>
        </p:nvSpPr>
        <p:spPr>
          <a:xfrm>
            <a:off x="8173045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3" name="Shape 191"/>
          <p:cNvSpPr/>
          <p:nvPr/>
        </p:nvSpPr>
        <p:spPr>
          <a:xfrm>
            <a:off x="8334613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4" name="Shape 192"/>
          <p:cNvSpPr/>
          <p:nvPr/>
        </p:nvSpPr>
        <p:spPr>
          <a:xfrm>
            <a:off x="8496181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5" name="Shape 193"/>
          <p:cNvSpPr/>
          <p:nvPr/>
        </p:nvSpPr>
        <p:spPr>
          <a:xfrm>
            <a:off x="8657749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6" name="Shape 194"/>
          <p:cNvSpPr/>
          <p:nvPr/>
        </p:nvSpPr>
        <p:spPr>
          <a:xfrm>
            <a:off x="8819317" y="282332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7" name="Shape 195"/>
          <p:cNvSpPr/>
          <p:nvPr/>
        </p:nvSpPr>
        <p:spPr>
          <a:xfrm>
            <a:off x="7365206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8" name="Shape 196"/>
          <p:cNvSpPr/>
          <p:nvPr/>
        </p:nvSpPr>
        <p:spPr>
          <a:xfrm>
            <a:off x="7526774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199" name="Shape 197"/>
          <p:cNvSpPr/>
          <p:nvPr/>
        </p:nvSpPr>
        <p:spPr>
          <a:xfrm>
            <a:off x="7688342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0" name="Shape 198"/>
          <p:cNvSpPr/>
          <p:nvPr/>
        </p:nvSpPr>
        <p:spPr>
          <a:xfrm>
            <a:off x="7849910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1" name="Shape 199"/>
          <p:cNvSpPr/>
          <p:nvPr/>
        </p:nvSpPr>
        <p:spPr>
          <a:xfrm>
            <a:off x="8011478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2" name="Shape 200"/>
          <p:cNvSpPr/>
          <p:nvPr/>
        </p:nvSpPr>
        <p:spPr>
          <a:xfrm>
            <a:off x="8173045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3" name="Shape 201"/>
          <p:cNvSpPr/>
          <p:nvPr/>
        </p:nvSpPr>
        <p:spPr>
          <a:xfrm>
            <a:off x="8334613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4" name="Shape 202"/>
          <p:cNvSpPr/>
          <p:nvPr/>
        </p:nvSpPr>
        <p:spPr>
          <a:xfrm>
            <a:off x="8496181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5" name="Shape 203"/>
          <p:cNvSpPr/>
          <p:nvPr/>
        </p:nvSpPr>
        <p:spPr>
          <a:xfrm>
            <a:off x="8657749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6" name="Shape 204"/>
          <p:cNvSpPr/>
          <p:nvPr/>
        </p:nvSpPr>
        <p:spPr>
          <a:xfrm>
            <a:off x="8819317" y="298489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07" name="Text 205"/>
          <p:cNvSpPr/>
          <p:nvPr/>
        </p:nvSpPr>
        <p:spPr>
          <a:xfrm>
            <a:off x="7365206" y="3287792"/>
            <a:ext cx="86665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75%</a:t>
            </a:r>
            <a:endParaRPr lang="en-US" sz="3150" dirty="0"/>
          </a:p>
        </p:txBody>
      </p:sp>
      <p:sp>
        <p:nvSpPr>
          <p:cNvPr id="208" name="Text 206"/>
          <p:cNvSpPr/>
          <p:nvPr/>
        </p:nvSpPr>
        <p:spPr>
          <a:xfrm>
            <a:off x="7365206" y="3852982"/>
            <a:ext cx="171950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Avg. Purchase Value</a:t>
            </a:r>
            <a:endParaRPr lang="en-US" sz="1300" dirty="0"/>
          </a:p>
        </p:txBody>
      </p:sp>
      <p:sp>
        <p:nvSpPr>
          <p:cNvPr id="209" name="Text 207"/>
          <p:cNvSpPr/>
          <p:nvPr/>
        </p:nvSpPr>
        <p:spPr>
          <a:xfrm>
            <a:off x="7365206" y="4111466"/>
            <a:ext cx="4598789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Per-transaction spending.</a:t>
            </a:r>
            <a:endParaRPr lang="en-US" sz="1050" dirty="0"/>
          </a:p>
        </p:txBody>
      </p:sp>
      <p:sp>
        <p:nvSpPr>
          <p:cNvPr id="210" name="Shape 208"/>
          <p:cNvSpPr/>
          <p:nvPr/>
        </p:nvSpPr>
        <p:spPr>
          <a:xfrm>
            <a:off x="2666405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1" name="Shape 209"/>
          <p:cNvSpPr/>
          <p:nvPr/>
        </p:nvSpPr>
        <p:spPr>
          <a:xfrm>
            <a:off x="2827972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2" name="Shape 210"/>
          <p:cNvSpPr/>
          <p:nvPr/>
        </p:nvSpPr>
        <p:spPr>
          <a:xfrm>
            <a:off x="2989540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3" name="Shape 211"/>
          <p:cNvSpPr/>
          <p:nvPr/>
        </p:nvSpPr>
        <p:spPr>
          <a:xfrm>
            <a:off x="3151108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4" name="Shape 212"/>
          <p:cNvSpPr/>
          <p:nvPr/>
        </p:nvSpPr>
        <p:spPr>
          <a:xfrm>
            <a:off x="3312676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5" name="Shape 213"/>
          <p:cNvSpPr/>
          <p:nvPr/>
        </p:nvSpPr>
        <p:spPr>
          <a:xfrm>
            <a:off x="3474244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6" name="Shape 214"/>
          <p:cNvSpPr/>
          <p:nvPr/>
        </p:nvSpPr>
        <p:spPr>
          <a:xfrm>
            <a:off x="3635812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7" name="Shape 215"/>
          <p:cNvSpPr/>
          <p:nvPr/>
        </p:nvSpPr>
        <p:spPr>
          <a:xfrm>
            <a:off x="3797379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8" name="Shape 216"/>
          <p:cNvSpPr/>
          <p:nvPr/>
        </p:nvSpPr>
        <p:spPr>
          <a:xfrm>
            <a:off x="3958947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9" name="Shape 217"/>
          <p:cNvSpPr/>
          <p:nvPr/>
        </p:nvSpPr>
        <p:spPr>
          <a:xfrm>
            <a:off x="4120515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20" name="Shape 218"/>
          <p:cNvSpPr/>
          <p:nvPr/>
        </p:nvSpPr>
        <p:spPr>
          <a:xfrm>
            <a:off x="2666405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1" name="Shape 219"/>
          <p:cNvSpPr/>
          <p:nvPr/>
        </p:nvSpPr>
        <p:spPr>
          <a:xfrm>
            <a:off x="2827972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2" name="Shape 220"/>
          <p:cNvSpPr/>
          <p:nvPr/>
        </p:nvSpPr>
        <p:spPr>
          <a:xfrm>
            <a:off x="2989540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3" name="Shape 221"/>
          <p:cNvSpPr/>
          <p:nvPr/>
        </p:nvSpPr>
        <p:spPr>
          <a:xfrm>
            <a:off x="3151108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4" name="Shape 222"/>
          <p:cNvSpPr/>
          <p:nvPr/>
        </p:nvSpPr>
        <p:spPr>
          <a:xfrm>
            <a:off x="3312676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5" name="Shape 223"/>
          <p:cNvSpPr/>
          <p:nvPr/>
        </p:nvSpPr>
        <p:spPr>
          <a:xfrm>
            <a:off x="3474244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6" name="Shape 224"/>
          <p:cNvSpPr/>
          <p:nvPr/>
        </p:nvSpPr>
        <p:spPr>
          <a:xfrm>
            <a:off x="3635812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7" name="Shape 225"/>
          <p:cNvSpPr/>
          <p:nvPr/>
        </p:nvSpPr>
        <p:spPr>
          <a:xfrm>
            <a:off x="3797379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8" name="Shape 226"/>
          <p:cNvSpPr/>
          <p:nvPr/>
        </p:nvSpPr>
        <p:spPr>
          <a:xfrm>
            <a:off x="3958947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29" name="Shape 227"/>
          <p:cNvSpPr/>
          <p:nvPr/>
        </p:nvSpPr>
        <p:spPr>
          <a:xfrm>
            <a:off x="4120515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0" name="Shape 228"/>
          <p:cNvSpPr/>
          <p:nvPr/>
        </p:nvSpPr>
        <p:spPr>
          <a:xfrm>
            <a:off x="2666405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1" name="Shape 229"/>
          <p:cNvSpPr/>
          <p:nvPr/>
        </p:nvSpPr>
        <p:spPr>
          <a:xfrm>
            <a:off x="2827972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2" name="Shape 230"/>
          <p:cNvSpPr/>
          <p:nvPr/>
        </p:nvSpPr>
        <p:spPr>
          <a:xfrm>
            <a:off x="2989540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3" name="Shape 231"/>
          <p:cNvSpPr/>
          <p:nvPr/>
        </p:nvSpPr>
        <p:spPr>
          <a:xfrm>
            <a:off x="3151108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4" name="Shape 232"/>
          <p:cNvSpPr/>
          <p:nvPr/>
        </p:nvSpPr>
        <p:spPr>
          <a:xfrm>
            <a:off x="3312676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5" name="Shape 233"/>
          <p:cNvSpPr/>
          <p:nvPr/>
        </p:nvSpPr>
        <p:spPr>
          <a:xfrm>
            <a:off x="3474244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6" name="Shape 234"/>
          <p:cNvSpPr/>
          <p:nvPr/>
        </p:nvSpPr>
        <p:spPr>
          <a:xfrm>
            <a:off x="3635812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7" name="Shape 235"/>
          <p:cNvSpPr/>
          <p:nvPr/>
        </p:nvSpPr>
        <p:spPr>
          <a:xfrm>
            <a:off x="3797379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8" name="Shape 236"/>
          <p:cNvSpPr/>
          <p:nvPr/>
        </p:nvSpPr>
        <p:spPr>
          <a:xfrm>
            <a:off x="3958947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39" name="Shape 237"/>
          <p:cNvSpPr/>
          <p:nvPr/>
        </p:nvSpPr>
        <p:spPr>
          <a:xfrm>
            <a:off x="4120515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0" name="Shape 238"/>
          <p:cNvSpPr/>
          <p:nvPr/>
        </p:nvSpPr>
        <p:spPr>
          <a:xfrm>
            <a:off x="2666405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1" name="Shape 239"/>
          <p:cNvSpPr/>
          <p:nvPr/>
        </p:nvSpPr>
        <p:spPr>
          <a:xfrm>
            <a:off x="2827972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2" name="Shape 240"/>
          <p:cNvSpPr/>
          <p:nvPr/>
        </p:nvSpPr>
        <p:spPr>
          <a:xfrm>
            <a:off x="2989540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3" name="Shape 241"/>
          <p:cNvSpPr/>
          <p:nvPr/>
        </p:nvSpPr>
        <p:spPr>
          <a:xfrm>
            <a:off x="3151108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4" name="Shape 242"/>
          <p:cNvSpPr/>
          <p:nvPr/>
        </p:nvSpPr>
        <p:spPr>
          <a:xfrm>
            <a:off x="3312676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5" name="Shape 243"/>
          <p:cNvSpPr/>
          <p:nvPr/>
        </p:nvSpPr>
        <p:spPr>
          <a:xfrm>
            <a:off x="3474244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6" name="Shape 244"/>
          <p:cNvSpPr/>
          <p:nvPr/>
        </p:nvSpPr>
        <p:spPr>
          <a:xfrm>
            <a:off x="3635812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7" name="Shape 245"/>
          <p:cNvSpPr/>
          <p:nvPr/>
        </p:nvSpPr>
        <p:spPr>
          <a:xfrm>
            <a:off x="3797379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8" name="Shape 246"/>
          <p:cNvSpPr/>
          <p:nvPr/>
        </p:nvSpPr>
        <p:spPr>
          <a:xfrm>
            <a:off x="3958947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49" name="Shape 247"/>
          <p:cNvSpPr/>
          <p:nvPr/>
        </p:nvSpPr>
        <p:spPr>
          <a:xfrm>
            <a:off x="4120515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0" name="Shape 248"/>
          <p:cNvSpPr/>
          <p:nvPr/>
        </p:nvSpPr>
        <p:spPr>
          <a:xfrm>
            <a:off x="2666405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1" name="Shape 249"/>
          <p:cNvSpPr/>
          <p:nvPr/>
        </p:nvSpPr>
        <p:spPr>
          <a:xfrm>
            <a:off x="2827972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2" name="Shape 250"/>
          <p:cNvSpPr/>
          <p:nvPr/>
        </p:nvSpPr>
        <p:spPr>
          <a:xfrm>
            <a:off x="2989540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3" name="Shape 251"/>
          <p:cNvSpPr/>
          <p:nvPr/>
        </p:nvSpPr>
        <p:spPr>
          <a:xfrm>
            <a:off x="3151108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4" name="Shape 252"/>
          <p:cNvSpPr/>
          <p:nvPr/>
        </p:nvSpPr>
        <p:spPr>
          <a:xfrm>
            <a:off x="3312676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5" name="Shape 253"/>
          <p:cNvSpPr/>
          <p:nvPr/>
        </p:nvSpPr>
        <p:spPr>
          <a:xfrm>
            <a:off x="3474244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6" name="Shape 254"/>
          <p:cNvSpPr/>
          <p:nvPr/>
        </p:nvSpPr>
        <p:spPr>
          <a:xfrm>
            <a:off x="3635812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7" name="Shape 255"/>
          <p:cNvSpPr/>
          <p:nvPr/>
        </p:nvSpPr>
        <p:spPr>
          <a:xfrm>
            <a:off x="3797379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8" name="Shape 256"/>
          <p:cNvSpPr/>
          <p:nvPr/>
        </p:nvSpPr>
        <p:spPr>
          <a:xfrm>
            <a:off x="3958947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59" name="Shape 257"/>
          <p:cNvSpPr/>
          <p:nvPr/>
        </p:nvSpPr>
        <p:spPr>
          <a:xfrm>
            <a:off x="4120515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0" name="Shape 258"/>
          <p:cNvSpPr/>
          <p:nvPr/>
        </p:nvSpPr>
        <p:spPr>
          <a:xfrm>
            <a:off x="2666405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1" name="Shape 259"/>
          <p:cNvSpPr/>
          <p:nvPr/>
        </p:nvSpPr>
        <p:spPr>
          <a:xfrm>
            <a:off x="2827972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2" name="Shape 260"/>
          <p:cNvSpPr/>
          <p:nvPr/>
        </p:nvSpPr>
        <p:spPr>
          <a:xfrm>
            <a:off x="2989540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3" name="Shape 261"/>
          <p:cNvSpPr/>
          <p:nvPr/>
        </p:nvSpPr>
        <p:spPr>
          <a:xfrm>
            <a:off x="3151108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4" name="Shape 262"/>
          <p:cNvSpPr/>
          <p:nvPr/>
        </p:nvSpPr>
        <p:spPr>
          <a:xfrm>
            <a:off x="3312676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5" name="Shape 263"/>
          <p:cNvSpPr/>
          <p:nvPr/>
        </p:nvSpPr>
        <p:spPr>
          <a:xfrm>
            <a:off x="3474244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6" name="Shape 264"/>
          <p:cNvSpPr/>
          <p:nvPr/>
        </p:nvSpPr>
        <p:spPr>
          <a:xfrm>
            <a:off x="3635812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7" name="Shape 265"/>
          <p:cNvSpPr/>
          <p:nvPr/>
        </p:nvSpPr>
        <p:spPr>
          <a:xfrm>
            <a:off x="3797379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8" name="Shape 266"/>
          <p:cNvSpPr/>
          <p:nvPr/>
        </p:nvSpPr>
        <p:spPr>
          <a:xfrm>
            <a:off x="3958947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69" name="Shape 267"/>
          <p:cNvSpPr/>
          <p:nvPr/>
        </p:nvSpPr>
        <p:spPr>
          <a:xfrm>
            <a:off x="4120515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0" name="Shape 268"/>
          <p:cNvSpPr/>
          <p:nvPr/>
        </p:nvSpPr>
        <p:spPr>
          <a:xfrm>
            <a:off x="2666405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1" name="Shape 269"/>
          <p:cNvSpPr/>
          <p:nvPr/>
        </p:nvSpPr>
        <p:spPr>
          <a:xfrm>
            <a:off x="2827972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2" name="Shape 270"/>
          <p:cNvSpPr/>
          <p:nvPr/>
        </p:nvSpPr>
        <p:spPr>
          <a:xfrm>
            <a:off x="2989540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3" name="Shape 271"/>
          <p:cNvSpPr/>
          <p:nvPr/>
        </p:nvSpPr>
        <p:spPr>
          <a:xfrm>
            <a:off x="3151108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4" name="Shape 272"/>
          <p:cNvSpPr/>
          <p:nvPr/>
        </p:nvSpPr>
        <p:spPr>
          <a:xfrm>
            <a:off x="3312676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5" name="Shape 273"/>
          <p:cNvSpPr/>
          <p:nvPr/>
        </p:nvSpPr>
        <p:spPr>
          <a:xfrm>
            <a:off x="3474244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6" name="Shape 274"/>
          <p:cNvSpPr/>
          <p:nvPr/>
        </p:nvSpPr>
        <p:spPr>
          <a:xfrm>
            <a:off x="3635812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7" name="Shape 275"/>
          <p:cNvSpPr/>
          <p:nvPr/>
        </p:nvSpPr>
        <p:spPr>
          <a:xfrm>
            <a:off x="3797379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8" name="Shape 276"/>
          <p:cNvSpPr/>
          <p:nvPr/>
        </p:nvSpPr>
        <p:spPr>
          <a:xfrm>
            <a:off x="3958947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79" name="Shape 277"/>
          <p:cNvSpPr/>
          <p:nvPr/>
        </p:nvSpPr>
        <p:spPr>
          <a:xfrm>
            <a:off x="4120515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0" name="Shape 278"/>
          <p:cNvSpPr/>
          <p:nvPr/>
        </p:nvSpPr>
        <p:spPr>
          <a:xfrm>
            <a:off x="2666405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1" name="Shape 279"/>
          <p:cNvSpPr/>
          <p:nvPr/>
        </p:nvSpPr>
        <p:spPr>
          <a:xfrm>
            <a:off x="2827972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2" name="Shape 280"/>
          <p:cNvSpPr/>
          <p:nvPr/>
        </p:nvSpPr>
        <p:spPr>
          <a:xfrm>
            <a:off x="2989540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3" name="Shape 281"/>
          <p:cNvSpPr/>
          <p:nvPr/>
        </p:nvSpPr>
        <p:spPr>
          <a:xfrm>
            <a:off x="3151108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4" name="Shape 282"/>
          <p:cNvSpPr/>
          <p:nvPr/>
        </p:nvSpPr>
        <p:spPr>
          <a:xfrm>
            <a:off x="3312676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5" name="Shape 283"/>
          <p:cNvSpPr/>
          <p:nvPr/>
        </p:nvSpPr>
        <p:spPr>
          <a:xfrm>
            <a:off x="3474244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6" name="Shape 284"/>
          <p:cNvSpPr/>
          <p:nvPr/>
        </p:nvSpPr>
        <p:spPr>
          <a:xfrm>
            <a:off x="3635812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7" name="Shape 285"/>
          <p:cNvSpPr/>
          <p:nvPr/>
        </p:nvSpPr>
        <p:spPr>
          <a:xfrm>
            <a:off x="3797379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8" name="Shape 286"/>
          <p:cNvSpPr/>
          <p:nvPr/>
        </p:nvSpPr>
        <p:spPr>
          <a:xfrm>
            <a:off x="3958947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89" name="Shape 287"/>
          <p:cNvSpPr/>
          <p:nvPr/>
        </p:nvSpPr>
        <p:spPr>
          <a:xfrm>
            <a:off x="4120515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0" name="Shape 288"/>
          <p:cNvSpPr/>
          <p:nvPr/>
        </p:nvSpPr>
        <p:spPr>
          <a:xfrm>
            <a:off x="2666405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1" name="Shape 289"/>
          <p:cNvSpPr/>
          <p:nvPr/>
        </p:nvSpPr>
        <p:spPr>
          <a:xfrm>
            <a:off x="2827972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2" name="Shape 290"/>
          <p:cNvSpPr/>
          <p:nvPr/>
        </p:nvSpPr>
        <p:spPr>
          <a:xfrm>
            <a:off x="2989540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3" name="Shape 291"/>
          <p:cNvSpPr/>
          <p:nvPr/>
        </p:nvSpPr>
        <p:spPr>
          <a:xfrm>
            <a:off x="3151108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4" name="Shape 292"/>
          <p:cNvSpPr/>
          <p:nvPr/>
        </p:nvSpPr>
        <p:spPr>
          <a:xfrm>
            <a:off x="3312676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5" name="Shape 293"/>
          <p:cNvSpPr/>
          <p:nvPr/>
        </p:nvSpPr>
        <p:spPr>
          <a:xfrm>
            <a:off x="3474244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6" name="Shape 294"/>
          <p:cNvSpPr/>
          <p:nvPr/>
        </p:nvSpPr>
        <p:spPr>
          <a:xfrm>
            <a:off x="3635812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7" name="Shape 295"/>
          <p:cNvSpPr/>
          <p:nvPr/>
        </p:nvSpPr>
        <p:spPr>
          <a:xfrm>
            <a:off x="3797379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8" name="Shape 296"/>
          <p:cNvSpPr/>
          <p:nvPr/>
        </p:nvSpPr>
        <p:spPr>
          <a:xfrm>
            <a:off x="3958947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299" name="Shape 297"/>
          <p:cNvSpPr/>
          <p:nvPr/>
        </p:nvSpPr>
        <p:spPr>
          <a:xfrm>
            <a:off x="4120515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0" name="Shape 298"/>
          <p:cNvSpPr/>
          <p:nvPr/>
        </p:nvSpPr>
        <p:spPr>
          <a:xfrm>
            <a:off x="2666405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1" name="Shape 299"/>
          <p:cNvSpPr/>
          <p:nvPr/>
        </p:nvSpPr>
        <p:spPr>
          <a:xfrm>
            <a:off x="2827972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2" name="Shape 300"/>
          <p:cNvSpPr/>
          <p:nvPr/>
        </p:nvSpPr>
        <p:spPr>
          <a:xfrm>
            <a:off x="2989540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3" name="Shape 301"/>
          <p:cNvSpPr/>
          <p:nvPr/>
        </p:nvSpPr>
        <p:spPr>
          <a:xfrm>
            <a:off x="3151108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4" name="Shape 302"/>
          <p:cNvSpPr/>
          <p:nvPr/>
        </p:nvSpPr>
        <p:spPr>
          <a:xfrm>
            <a:off x="3312676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5" name="Shape 303"/>
          <p:cNvSpPr/>
          <p:nvPr/>
        </p:nvSpPr>
        <p:spPr>
          <a:xfrm>
            <a:off x="3474244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6" name="Shape 304"/>
          <p:cNvSpPr/>
          <p:nvPr/>
        </p:nvSpPr>
        <p:spPr>
          <a:xfrm>
            <a:off x="3635812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7" name="Shape 305"/>
          <p:cNvSpPr/>
          <p:nvPr/>
        </p:nvSpPr>
        <p:spPr>
          <a:xfrm>
            <a:off x="3797379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8" name="Shape 306"/>
          <p:cNvSpPr/>
          <p:nvPr/>
        </p:nvSpPr>
        <p:spPr>
          <a:xfrm>
            <a:off x="3958947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09" name="Shape 307"/>
          <p:cNvSpPr/>
          <p:nvPr/>
        </p:nvSpPr>
        <p:spPr>
          <a:xfrm>
            <a:off x="4120515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10" name="Text 308"/>
          <p:cNvSpPr/>
          <p:nvPr/>
        </p:nvSpPr>
        <p:spPr>
          <a:xfrm>
            <a:off x="2666405" y="6267569"/>
            <a:ext cx="86665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90%</a:t>
            </a:r>
            <a:endParaRPr lang="en-US" sz="3150" dirty="0"/>
          </a:p>
        </p:txBody>
      </p:sp>
      <p:sp>
        <p:nvSpPr>
          <p:cNvPr id="311" name="Text 309"/>
          <p:cNvSpPr/>
          <p:nvPr/>
        </p:nvSpPr>
        <p:spPr>
          <a:xfrm>
            <a:off x="2666405" y="6832759"/>
            <a:ext cx="18551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 Product Category</a:t>
            </a:r>
            <a:endParaRPr lang="en-US" sz="1300" dirty="0"/>
          </a:p>
        </p:txBody>
      </p:sp>
      <p:sp>
        <p:nvSpPr>
          <p:cNvPr id="312" name="Text 310"/>
          <p:cNvSpPr/>
          <p:nvPr/>
        </p:nvSpPr>
        <p:spPr>
          <a:xfrm>
            <a:off x="2666405" y="7091243"/>
            <a:ext cx="4598789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Leading revenue stream.</a:t>
            </a:r>
            <a:endParaRPr lang="en-US" sz="1050" dirty="0"/>
          </a:p>
        </p:txBody>
      </p:sp>
      <p:sp>
        <p:nvSpPr>
          <p:cNvPr id="313" name="Shape 311"/>
          <p:cNvSpPr/>
          <p:nvPr/>
        </p:nvSpPr>
        <p:spPr>
          <a:xfrm>
            <a:off x="7365206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4" name="Shape 312"/>
          <p:cNvSpPr/>
          <p:nvPr/>
        </p:nvSpPr>
        <p:spPr>
          <a:xfrm>
            <a:off x="7526774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5" name="Shape 313"/>
          <p:cNvSpPr/>
          <p:nvPr/>
        </p:nvSpPr>
        <p:spPr>
          <a:xfrm>
            <a:off x="7688342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6" name="Shape 314"/>
          <p:cNvSpPr/>
          <p:nvPr/>
        </p:nvSpPr>
        <p:spPr>
          <a:xfrm>
            <a:off x="7849910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7" name="Shape 315"/>
          <p:cNvSpPr/>
          <p:nvPr/>
        </p:nvSpPr>
        <p:spPr>
          <a:xfrm>
            <a:off x="8011478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8" name="Shape 316"/>
          <p:cNvSpPr/>
          <p:nvPr/>
        </p:nvSpPr>
        <p:spPr>
          <a:xfrm>
            <a:off x="8173045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9" name="Shape 317"/>
          <p:cNvSpPr/>
          <p:nvPr/>
        </p:nvSpPr>
        <p:spPr>
          <a:xfrm>
            <a:off x="8334613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0" name="Shape 318"/>
          <p:cNvSpPr/>
          <p:nvPr/>
        </p:nvSpPr>
        <p:spPr>
          <a:xfrm>
            <a:off x="8496181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1" name="Shape 319"/>
          <p:cNvSpPr/>
          <p:nvPr/>
        </p:nvSpPr>
        <p:spPr>
          <a:xfrm>
            <a:off x="8657749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2" name="Shape 320"/>
          <p:cNvSpPr/>
          <p:nvPr/>
        </p:nvSpPr>
        <p:spPr>
          <a:xfrm>
            <a:off x="8819317" y="451056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3" name="Shape 321"/>
          <p:cNvSpPr/>
          <p:nvPr/>
        </p:nvSpPr>
        <p:spPr>
          <a:xfrm>
            <a:off x="7365206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4" name="Shape 322"/>
          <p:cNvSpPr/>
          <p:nvPr/>
        </p:nvSpPr>
        <p:spPr>
          <a:xfrm>
            <a:off x="7526774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5" name="Shape 323"/>
          <p:cNvSpPr/>
          <p:nvPr/>
        </p:nvSpPr>
        <p:spPr>
          <a:xfrm>
            <a:off x="7688342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6" name="Shape 324"/>
          <p:cNvSpPr/>
          <p:nvPr/>
        </p:nvSpPr>
        <p:spPr>
          <a:xfrm>
            <a:off x="7849910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7" name="Shape 325"/>
          <p:cNvSpPr/>
          <p:nvPr/>
        </p:nvSpPr>
        <p:spPr>
          <a:xfrm>
            <a:off x="8011478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28" name="Shape 326"/>
          <p:cNvSpPr/>
          <p:nvPr/>
        </p:nvSpPr>
        <p:spPr>
          <a:xfrm>
            <a:off x="8173045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29" name="Shape 327"/>
          <p:cNvSpPr/>
          <p:nvPr/>
        </p:nvSpPr>
        <p:spPr>
          <a:xfrm>
            <a:off x="8334613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30" name="Shape 328"/>
          <p:cNvSpPr/>
          <p:nvPr/>
        </p:nvSpPr>
        <p:spPr>
          <a:xfrm>
            <a:off x="8496181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31" name="Shape 329"/>
          <p:cNvSpPr/>
          <p:nvPr/>
        </p:nvSpPr>
        <p:spPr>
          <a:xfrm>
            <a:off x="8657749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32" name="Shape 330"/>
          <p:cNvSpPr/>
          <p:nvPr/>
        </p:nvSpPr>
        <p:spPr>
          <a:xfrm>
            <a:off x="8819317" y="4672132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33" name="Shape 331"/>
          <p:cNvSpPr/>
          <p:nvPr/>
        </p:nvSpPr>
        <p:spPr>
          <a:xfrm>
            <a:off x="7365206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4" name="Shape 332"/>
          <p:cNvSpPr/>
          <p:nvPr/>
        </p:nvSpPr>
        <p:spPr>
          <a:xfrm>
            <a:off x="7526774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5" name="Shape 333"/>
          <p:cNvSpPr/>
          <p:nvPr/>
        </p:nvSpPr>
        <p:spPr>
          <a:xfrm>
            <a:off x="7688342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6" name="Shape 334"/>
          <p:cNvSpPr/>
          <p:nvPr/>
        </p:nvSpPr>
        <p:spPr>
          <a:xfrm>
            <a:off x="7849910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7" name="Shape 335"/>
          <p:cNvSpPr/>
          <p:nvPr/>
        </p:nvSpPr>
        <p:spPr>
          <a:xfrm>
            <a:off x="8011478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8" name="Shape 336"/>
          <p:cNvSpPr/>
          <p:nvPr/>
        </p:nvSpPr>
        <p:spPr>
          <a:xfrm>
            <a:off x="8173045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39" name="Shape 337"/>
          <p:cNvSpPr/>
          <p:nvPr/>
        </p:nvSpPr>
        <p:spPr>
          <a:xfrm>
            <a:off x="8334613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0" name="Shape 338"/>
          <p:cNvSpPr/>
          <p:nvPr/>
        </p:nvSpPr>
        <p:spPr>
          <a:xfrm>
            <a:off x="8496181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1" name="Shape 339"/>
          <p:cNvSpPr/>
          <p:nvPr/>
        </p:nvSpPr>
        <p:spPr>
          <a:xfrm>
            <a:off x="8657749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2" name="Shape 340"/>
          <p:cNvSpPr/>
          <p:nvPr/>
        </p:nvSpPr>
        <p:spPr>
          <a:xfrm>
            <a:off x="8819317" y="4833699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3" name="Shape 341"/>
          <p:cNvSpPr/>
          <p:nvPr/>
        </p:nvSpPr>
        <p:spPr>
          <a:xfrm>
            <a:off x="7365206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4" name="Shape 342"/>
          <p:cNvSpPr/>
          <p:nvPr/>
        </p:nvSpPr>
        <p:spPr>
          <a:xfrm>
            <a:off x="7526774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5" name="Shape 343"/>
          <p:cNvSpPr/>
          <p:nvPr/>
        </p:nvSpPr>
        <p:spPr>
          <a:xfrm>
            <a:off x="7688342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6" name="Shape 344"/>
          <p:cNvSpPr/>
          <p:nvPr/>
        </p:nvSpPr>
        <p:spPr>
          <a:xfrm>
            <a:off x="7849910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7" name="Shape 345"/>
          <p:cNvSpPr/>
          <p:nvPr/>
        </p:nvSpPr>
        <p:spPr>
          <a:xfrm>
            <a:off x="8011478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8" name="Shape 346"/>
          <p:cNvSpPr/>
          <p:nvPr/>
        </p:nvSpPr>
        <p:spPr>
          <a:xfrm>
            <a:off x="8173045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49" name="Shape 347"/>
          <p:cNvSpPr/>
          <p:nvPr/>
        </p:nvSpPr>
        <p:spPr>
          <a:xfrm>
            <a:off x="8334613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0" name="Shape 348"/>
          <p:cNvSpPr/>
          <p:nvPr/>
        </p:nvSpPr>
        <p:spPr>
          <a:xfrm>
            <a:off x="8496181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1" name="Shape 349"/>
          <p:cNvSpPr/>
          <p:nvPr/>
        </p:nvSpPr>
        <p:spPr>
          <a:xfrm>
            <a:off x="8657749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2" name="Shape 350"/>
          <p:cNvSpPr/>
          <p:nvPr/>
        </p:nvSpPr>
        <p:spPr>
          <a:xfrm>
            <a:off x="8819317" y="4995267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3" name="Shape 351"/>
          <p:cNvSpPr/>
          <p:nvPr/>
        </p:nvSpPr>
        <p:spPr>
          <a:xfrm>
            <a:off x="7365206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4" name="Shape 352"/>
          <p:cNvSpPr/>
          <p:nvPr/>
        </p:nvSpPr>
        <p:spPr>
          <a:xfrm>
            <a:off x="7526774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5" name="Shape 353"/>
          <p:cNvSpPr/>
          <p:nvPr/>
        </p:nvSpPr>
        <p:spPr>
          <a:xfrm>
            <a:off x="7688342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6" name="Shape 354"/>
          <p:cNvSpPr/>
          <p:nvPr/>
        </p:nvSpPr>
        <p:spPr>
          <a:xfrm>
            <a:off x="7849910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7" name="Shape 355"/>
          <p:cNvSpPr/>
          <p:nvPr/>
        </p:nvSpPr>
        <p:spPr>
          <a:xfrm>
            <a:off x="8011478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8" name="Shape 356"/>
          <p:cNvSpPr/>
          <p:nvPr/>
        </p:nvSpPr>
        <p:spPr>
          <a:xfrm>
            <a:off x="8173045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59" name="Shape 357"/>
          <p:cNvSpPr/>
          <p:nvPr/>
        </p:nvSpPr>
        <p:spPr>
          <a:xfrm>
            <a:off x="8334613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0" name="Shape 358"/>
          <p:cNvSpPr/>
          <p:nvPr/>
        </p:nvSpPr>
        <p:spPr>
          <a:xfrm>
            <a:off x="8496181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1" name="Shape 359"/>
          <p:cNvSpPr/>
          <p:nvPr/>
        </p:nvSpPr>
        <p:spPr>
          <a:xfrm>
            <a:off x="8657749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2" name="Shape 360"/>
          <p:cNvSpPr/>
          <p:nvPr/>
        </p:nvSpPr>
        <p:spPr>
          <a:xfrm>
            <a:off x="8819317" y="515683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3" name="Shape 361"/>
          <p:cNvSpPr/>
          <p:nvPr/>
        </p:nvSpPr>
        <p:spPr>
          <a:xfrm>
            <a:off x="7365206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4" name="Shape 362"/>
          <p:cNvSpPr/>
          <p:nvPr/>
        </p:nvSpPr>
        <p:spPr>
          <a:xfrm>
            <a:off x="7526774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5" name="Shape 363"/>
          <p:cNvSpPr/>
          <p:nvPr/>
        </p:nvSpPr>
        <p:spPr>
          <a:xfrm>
            <a:off x="7688342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6" name="Shape 364"/>
          <p:cNvSpPr/>
          <p:nvPr/>
        </p:nvSpPr>
        <p:spPr>
          <a:xfrm>
            <a:off x="7849910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7" name="Shape 365"/>
          <p:cNvSpPr/>
          <p:nvPr/>
        </p:nvSpPr>
        <p:spPr>
          <a:xfrm>
            <a:off x="8011478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8" name="Shape 366"/>
          <p:cNvSpPr/>
          <p:nvPr/>
        </p:nvSpPr>
        <p:spPr>
          <a:xfrm>
            <a:off x="8173045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69" name="Shape 367"/>
          <p:cNvSpPr/>
          <p:nvPr/>
        </p:nvSpPr>
        <p:spPr>
          <a:xfrm>
            <a:off x="8334613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0" name="Shape 368"/>
          <p:cNvSpPr/>
          <p:nvPr/>
        </p:nvSpPr>
        <p:spPr>
          <a:xfrm>
            <a:off x="8496181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1" name="Shape 369"/>
          <p:cNvSpPr/>
          <p:nvPr/>
        </p:nvSpPr>
        <p:spPr>
          <a:xfrm>
            <a:off x="8657749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2" name="Shape 370"/>
          <p:cNvSpPr/>
          <p:nvPr/>
        </p:nvSpPr>
        <p:spPr>
          <a:xfrm>
            <a:off x="8819317" y="5318403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3" name="Shape 371"/>
          <p:cNvSpPr/>
          <p:nvPr/>
        </p:nvSpPr>
        <p:spPr>
          <a:xfrm>
            <a:off x="7365206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4" name="Shape 372"/>
          <p:cNvSpPr/>
          <p:nvPr/>
        </p:nvSpPr>
        <p:spPr>
          <a:xfrm>
            <a:off x="7526774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5" name="Shape 373"/>
          <p:cNvSpPr/>
          <p:nvPr/>
        </p:nvSpPr>
        <p:spPr>
          <a:xfrm>
            <a:off x="7688342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6" name="Shape 374"/>
          <p:cNvSpPr/>
          <p:nvPr/>
        </p:nvSpPr>
        <p:spPr>
          <a:xfrm>
            <a:off x="7849910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7" name="Shape 375"/>
          <p:cNvSpPr/>
          <p:nvPr/>
        </p:nvSpPr>
        <p:spPr>
          <a:xfrm>
            <a:off x="8011478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8" name="Shape 376"/>
          <p:cNvSpPr/>
          <p:nvPr/>
        </p:nvSpPr>
        <p:spPr>
          <a:xfrm>
            <a:off x="8173045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79" name="Shape 377"/>
          <p:cNvSpPr/>
          <p:nvPr/>
        </p:nvSpPr>
        <p:spPr>
          <a:xfrm>
            <a:off x="8334613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0" name="Shape 378"/>
          <p:cNvSpPr/>
          <p:nvPr/>
        </p:nvSpPr>
        <p:spPr>
          <a:xfrm>
            <a:off x="8496181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1" name="Shape 379"/>
          <p:cNvSpPr/>
          <p:nvPr/>
        </p:nvSpPr>
        <p:spPr>
          <a:xfrm>
            <a:off x="8657749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2" name="Shape 380"/>
          <p:cNvSpPr/>
          <p:nvPr/>
        </p:nvSpPr>
        <p:spPr>
          <a:xfrm>
            <a:off x="8819317" y="547997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3" name="Shape 381"/>
          <p:cNvSpPr/>
          <p:nvPr/>
        </p:nvSpPr>
        <p:spPr>
          <a:xfrm>
            <a:off x="7365206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4" name="Shape 382"/>
          <p:cNvSpPr/>
          <p:nvPr/>
        </p:nvSpPr>
        <p:spPr>
          <a:xfrm>
            <a:off x="7526774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5" name="Shape 383"/>
          <p:cNvSpPr/>
          <p:nvPr/>
        </p:nvSpPr>
        <p:spPr>
          <a:xfrm>
            <a:off x="7688342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6" name="Shape 384"/>
          <p:cNvSpPr/>
          <p:nvPr/>
        </p:nvSpPr>
        <p:spPr>
          <a:xfrm>
            <a:off x="7849910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7" name="Shape 385"/>
          <p:cNvSpPr/>
          <p:nvPr/>
        </p:nvSpPr>
        <p:spPr>
          <a:xfrm>
            <a:off x="8011478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8" name="Shape 386"/>
          <p:cNvSpPr/>
          <p:nvPr/>
        </p:nvSpPr>
        <p:spPr>
          <a:xfrm>
            <a:off x="8173045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89" name="Shape 387"/>
          <p:cNvSpPr/>
          <p:nvPr/>
        </p:nvSpPr>
        <p:spPr>
          <a:xfrm>
            <a:off x="8334613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0" name="Shape 388"/>
          <p:cNvSpPr/>
          <p:nvPr/>
        </p:nvSpPr>
        <p:spPr>
          <a:xfrm>
            <a:off x="8496181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1" name="Shape 389"/>
          <p:cNvSpPr/>
          <p:nvPr/>
        </p:nvSpPr>
        <p:spPr>
          <a:xfrm>
            <a:off x="8657749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2" name="Shape 390"/>
          <p:cNvSpPr/>
          <p:nvPr/>
        </p:nvSpPr>
        <p:spPr>
          <a:xfrm>
            <a:off x="8819317" y="5641538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3" name="Shape 391"/>
          <p:cNvSpPr/>
          <p:nvPr/>
        </p:nvSpPr>
        <p:spPr>
          <a:xfrm>
            <a:off x="7365206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4" name="Shape 392"/>
          <p:cNvSpPr/>
          <p:nvPr/>
        </p:nvSpPr>
        <p:spPr>
          <a:xfrm>
            <a:off x="7526774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5" name="Shape 393"/>
          <p:cNvSpPr/>
          <p:nvPr/>
        </p:nvSpPr>
        <p:spPr>
          <a:xfrm>
            <a:off x="7688342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6" name="Shape 394"/>
          <p:cNvSpPr/>
          <p:nvPr/>
        </p:nvSpPr>
        <p:spPr>
          <a:xfrm>
            <a:off x="7849910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7" name="Shape 395"/>
          <p:cNvSpPr/>
          <p:nvPr/>
        </p:nvSpPr>
        <p:spPr>
          <a:xfrm>
            <a:off x="8011478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8" name="Shape 396"/>
          <p:cNvSpPr/>
          <p:nvPr/>
        </p:nvSpPr>
        <p:spPr>
          <a:xfrm>
            <a:off x="8173045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399" name="Shape 397"/>
          <p:cNvSpPr/>
          <p:nvPr/>
        </p:nvSpPr>
        <p:spPr>
          <a:xfrm>
            <a:off x="8334613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0" name="Shape 398"/>
          <p:cNvSpPr/>
          <p:nvPr/>
        </p:nvSpPr>
        <p:spPr>
          <a:xfrm>
            <a:off x="8496181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1" name="Shape 399"/>
          <p:cNvSpPr/>
          <p:nvPr/>
        </p:nvSpPr>
        <p:spPr>
          <a:xfrm>
            <a:off x="8657749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2" name="Shape 400"/>
          <p:cNvSpPr/>
          <p:nvPr/>
        </p:nvSpPr>
        <p:spPr>
          <a:xfrm>
            <a:off x="8819317" y="580310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3" name="Shape 401"/>
          <p:cNvSpPr/>
          <p:nvPr/>
        </p:nvSpPr>
        <p:spPr>
          <a:xfrm>
            <a:off x="7365206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4" name="Shape 402"/>
          <p:cNvSpPr/>
          <p:nvPr/>
        </p:nvSpPr>
        <p:spPr>
          <a:xfrm>
            <a:off x="7526774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5" name="Shape 403"/>
          <p:cNvSpPr/>
          <p:nvPr/>
        </p:nvSpPr>
        <p:spPr>
          <a:xfrm>
            <a:off x="7688342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6" name="Shape 404"/>
          <p:cNvSpPr/>
          <p:nvPr/>
        </p:nvSpPr>
        <p:spPr>
          <a:xfrm>
            <a:off x="7849910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7" name="Shape 405"/>
          <p:cNvSpPr/>
          <p:nvPr/>
        </p:nvSpPr>
        <p:spPr>
          <a:xfrm>
            <a:off x="8011478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8" name="Shape 406"/>
          <p:cNvSpPr/>
          <p:nvPr/>
        </p:nvSpPr>
        <p:spPr>
          <a:xfrm>
            <a:off x="8173045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09" name="Shape 407"/>
          <p:cNvSpPr/>
          <p:nvPr/>
        </p:nvSpPr>
        <p:spPr>
          <a:xfrm>
            <a:off x="8334613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0" name="Shape 408"/>
          <p:cNvSpPr/>
          <p:nvPr/>
        </p:nvSpPr>
        <p:spPr>
          <a:xfrm>
            <a:off x="8496181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1" name="Shape 409"/>
          <p:cNvSpPr/>
          <p:nvPr/>
        </p:nvSpPr>
        <p:spPr>
          <a:xfrm>
            <a:off x="8657749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2" name="Shape 410"/>
          <p:cNvSpPr/>
          <p:nvPr/>
        </p:nvSpPr>
        <p:spPr>
          <a:xfrm>
            <a:off x="8819317" y="5964674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006747"/>
          </a:solidFill>
          <a:ln/>
        </p:spPr>
      </p:sp>
      <p:sp>
        <p:nvSpPr>
          <p:cNvPr id="413" name="Text 411"/>
          <p:cNvSpPr/>
          <p:nvPr/>
        </p:nvSpPr>
        <p:spPr>
          <a:xfrm>
            <a:off x="7365206" y="6267569"/>
            <a:ext cx="86665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85%</a:t>
            </a:r>
            <a:endParaRPr lang="en-US" sz="3150" dirty="0"/>
          </a:p>
        </p:txBody>
      </p:sp>
      <p:sp>
        <p:nvSpPr>
          <p:cNvPr id="414" name="Text 412"/>
          <p:cNvSpPr/>
          <p:nvPr/>
        </p:nvSpPr>
        <p:spPr>
          <a:xfrm>
            <a:off x="7365206" y="6832759"/>
            <a:ext cx="1684258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 City by Sales</a:t>
            </a:r>
            <a:endParaRPr lang="en-US" sz="1300" dirty="0"/>
          </a:p>
        </p:txBody>
      </p:sp>
      <p:sp>
        <p:nvSpPr>
          <p:cNvPr id="415" name="Text 413"/>
          <p:cNvSpPr/>
          <p:nvPr/>
        </p:nvSpPr>
        <p:spPr>
          <a:xfrm>
            <a:off x="7365206" y="7091243"/>
            <a:ext cx="4598789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Geographical performance.</a:t>
            </a:r>
            <a:endParaRPr lang="en-US" sz="1050" dirty="0"/>
          </a:p>
        </p:txBody>
      </p:sp>
      <p:sp>
        <p:nvSpPr>
          <p:cNvPr id="416" name="Text 414"/>
          <p:cNvSpPr/>
          <p:nvPr/>
        </p:nvSpPr>
        <p:spPr>
          <a:xfrm>
            <a:off x="2666405" y="7353062"/>
            <a:ext cx="9297591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dashboard provides a clear, concise overview of our business health.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619363"/>
            <a:ext cx="5334357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Hypothesis Formulation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56642" y="1572101"/>
            <a:ext cx="1311711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 address the business problem, we formulated a specific hypothesis regarding age and spending.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2" y="2373511"/>
            <a:ext cx="8341519" cy="50049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633228" y="2632948"/>
            <a:ext cx="486370" cy="486370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4250" y="2713911"/>
            <a:ext cx="324207" cy="3242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25695" y="2673429"/>
            <a:ext cx="3379946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Null Hypothesis (H₀)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10325695" y="3284934"/>
            <a:ext cx="3555683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There is no significant difference in spending behavior between different age groups.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9633228" y="4710470"/>
            <a:ext cx="486370" cy="486370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4250" y="4791432"/>
            <a:ext cx="324207" cy="3242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25695" y="4750951"/>
            <a:ext cx="3555683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Alternative Hypothesis (H₁)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10325695" y="5767864"/>
            <a:ext cx="3555683" cy="1351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Customers aged 36–45 demonstrate significantly higher spending compared to other age groups.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804"/>
            <a:ext cx="56276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Statistical Test &amp; Results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41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performed an Independent T-Test to validate our hypothesis, analyzing the spending differences across age groups.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14613"/>
            <a:ext cx="8284131" cy="46390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38943" y="276534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Independent T-Test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638943" y="3417451"/>
            <a:ext cx="420516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 Performed: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Independent T-Test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Significance Level: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α = 0.05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P-Value: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 &lt; 0.05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Result: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We </a:t>
            </a:r>
            <a:r>
              <a:rPr lang="en-US" sz="1750" dirty="0">
                <a:solidFill>
                  <a:srgbClr val="4B4A4A"/>
                </a:solidFill>
                <a:highlight>
                  <a:srgbClr val="E5F9F2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reject the Null Hypothesis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43614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statistical analysis confirms a significant difference in spending behavior among age groups, validating our alternative hypothesis.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077"/>
            <a:ext cx="90901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Actionable Business Recommendations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856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Based on our data-driven findings, we propose the following strategic actions: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3895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51341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2037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33738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110871"/>
            <a:ext cx="34106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Target 36–45 Age Group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60128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Focus marketing campaigns and product development towards this high-spending segment.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543895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351341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32037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33738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4110871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Promote Electronics Category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95561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Invest in inventory, merchandising, and specialized promotions for our top-performing product category.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543895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351341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32037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33738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4110871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Focus on High-Performing Cities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95561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Prioritize marketing spend and logistical support in Delhi and Bangalore to maximize sales impact.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5825"/>
            <a:ext cx="74716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Impact of Data-Driven Decisions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6529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Implementing these recommendations can lead to substantial improvements in marketing effectiveness and revenue.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7101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505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Increased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99586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focusing on high-value customer segments and top-performing products.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7101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50545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Optimized Marketing Spend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35019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Targeting specific demographics and geographies for better ROI.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271016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50545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Enhanced Customer Understanding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35019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Building richer profiles of our most profitable customers.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Serif SC Bold</vt:lpstr>
      <vt:lpstr>Geist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Student</cp:lastModifiedBy>
  <cp:revision>2</cp:revision>
  <dcterms:created xsi:type="dcterms:W3CDTF">2026-02-04T06:01:52Z</dcterms:created>
  <dcterms:modified xsi:type="dcterms:W3CDTF">2026-02-04T09:21:40Z</dcterms:modified>
</cp:coreProperties>
</file>